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07" r:id="rId3"/>
    <p:sldId id="257" r:id="rId4"/>
    <p:sldId id="262" r:id="rId5"/>
    <p:sldId id="263" r:id="rId6"/>
    <p:sldId id="279" r:id="rId7"/>
    <p:sldId id="265" r:id="rId8"/>
    <p:sldId id="264" r:id="rId9"/>
    <p:sldId id="258" r:id="rId10"/>
    <p:sldId id="278" r:id="rId11"/>
    <p:sldId id="269" r:id="rId12"/>
    <p:sldId id="260" r:id="rId13"/>
    <p:sldId id="274" r:id="rId14"/>
    <p:sldId id="280" r:id="rId15"/>
    <p:sldId id="259" r:id="rId16"/>
    <p:sldId id="272" r:id="rId17"/>
    <p:sldId id="266" r:id="rId18"/>
    <p:sldId id="267" r:id="rId19"/>
    <p:sldId id="276" r:id="rId20"/>
    <p:sldId id="270" r:id="rId21"/>
    <p:sldId id="275" r:id="rId22"/>
    <p:sldId id="261" r:id="rId23"/>
    <p:sldId id="277" r:id="rId24"/>
    <p:sldId id="268" r:id="rId25"/>
    <p:sldId id="271" r:id="rId26"/>
    <p:sldId id="273" r:id="rId27"/>
    <p:sldId id="308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9" r:id="rId5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E2DAE-FFEF-4F86-A2BE-DEECEE72DCD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958255-EA98-43A8-BEF4-A7FDAD19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6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DFA271-BC2E-4F47-8C43-E1F83C2FAB9D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6B5714-5335-4F8C-9EE4-15BA7667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8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B5714-5335-4F8C-9EE4-15BA766741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Pre-Test Review Game</a:t>
            </a:r>
            <a:br>
              <a:rPr lang="en-US" dirty="0" smtClean="0"/>
            </a:br>
            <a:r>
              <a:rPr lang="en-US" dirty="0" smtClean="0"/>
              <a:t>Get out a blank sheet of notebook paper!</a:t>
            </a:r>
            <a:br>
              <a:rPr lang="en-US" dirty="0" smtClean="0"/>
            </a:br>
            <a:r>
              <a:rPr lang="en-US" dirty="0" smtClean="0"/>
              <a:t>Number it 1-25</a:t>
            </a:r>
            <a:br>
              <a:rPr lang="en-US" dirty="0" smtClean="0"/>
            </a:br>
            <a:r>
              <a:rPr lang="en-US" dirty="0" smtClean="0"/>
              <a:t>Put away all electronics!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During respiration, food energy is turned into chemical energy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0904365" cy="4178513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lphaUcPeriod"/>
            </a:pPr>
            <a:r>
              <a:rPr lang="en-US" sz="6400" dirty="0" smtClean="0"/>
              <a:t>GTP</a:t>
            </a:r>
          </a:p>
          <a:p>
            <a:pPr>
              <a:buFont typeface="+mj-lt"/>
              <a:buAutoNum type="alphaUcPeriod"/>
            </a:pPr>
            <a:r>
              <a:rPr lang="en-US" sz="6400" dirty="0" smtClean="0"/>
              <a:t>ABP</a:t>
            </a:r>
          </a:p>
          <a:p>
            <a:pPr>
              <a:buFont typeface="+mj-lt"/>
              <a:buAutoNum type="alphaUcPeriod"/>
            </a:pPr>
            <a:r>
              <a:rPr lang="en-US" sz="6400" dirty="0"/>
              <a:t>GBP</a:t>
            </a:r>
          </a:p>
          <a:p>
            <a:pPr>
              <a:buFont typeface="+mj-lt"/>
              <a:buAutoNum type="alphaUcPeriod"/>
            </a:pPr>
            <a:r>
              <a:rPr lang="en-US" sz="6400" dirty="0" smtClean="0"/>
              <a:t>ATP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771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9. Which of the following is considered a carnivore?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lady bug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human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/>
              <a:t>t</a:t>
            </a:r>
            <a:r>
              <a:rPr lang="en-US" sz="4400" dirty="0" smtClean="0"/>
              <a:t>iger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giraffe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3783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 smtClean="0"/>
              <a:t>10. Which </a:t>
            </a:r>
            <a:r>
              <a:rPr lang="en-US" sz="5400" dirty="0"/>
              <a:t>is not a product of respiration?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Carbon dioxide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ATP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Light energy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Water</a:t>
            </a:r>
          </a:p>
        </p:txBody>
      </p:sp>
    </p:spTree>
    <p:extLst>
      <p:ext uri="{BB962C8B-B14F-4D97-AF65-F5344CB8AC3E}">
        <p14:creationId xmlns:p14="http://schemas.microsoft.com/office/powerpoint/2010/main" val="61898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187569"/>
            <a:ext cx="11183815" cy="1547445"/>
          </a:xfrm>
        </p:spPr>
        <p:txBody>
          <a:bodyPr/>
          <a:lstStyle/>
          <a:p>
            <a:r>
              <a:rPr lang="en-US" dirty="0" smtClean="0"/>
              <a:t>11. Organisms that feed on dead/decaying remains of other organisms are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producers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consumers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decomposers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scavengers</a:t>
            </a:r>
          </a:p>
        </p:txBody>
      </p:sp>
    </p:spTree>
    <p:extLst>
      <p:ext uri="{BB962C8B-B14F-4D97-AF65-F5344CB8AC3E}">
        <p14:creationId xmlns:p14="http://schemas.microsoft.com/office/powerpoint/2010/main" val="88706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12. CO</a:t>
            </a:r>
            <a:r>
              <a:rPr lang="en-US" sz="4400" baseline="-25000" dirty="0" smtClean="0"/>
              <a:t>2 </a:t>
            </a:r>
            <a:r>
              <a:rPr lang="en-US" sz="4400" dirty="0" smtClean="0"/>
              <a:t> is 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Carbon monoxide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oxygen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Carbon dioxide</a:t>
            </a:r>
          </a:p>
        </p:txBody>
      </p:sp>
    </p:spTree>
    <p:extLst>
      <p:ext uri="{BB962C8B-B14F-4D97-AF65-F5344CB8AC3E}">
        <p14:creationId xmlns:p14="http://schemas.microsoft.com/office/powerpoint/2010/main" val="279304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 smtClean="0"/>
              <a:t>13. Which </a:t>
            </a:r>
            <a:r>
              <a:rPr lang="en-US" sz="5400" dirty="0"/>
              <a:t>of the following is the correct equation for respiration?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569" y="2222287"/>
            <a:ext cx="11840307" cy="4201959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</a:t>
            </a:r>
            <a:r>
              <a:rPr lang="en-US" sz="3600" dirty="0"/>
              <a:t>+ 6O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6H</a:t>
            </a:r>
            <a:r>
              <a:rPr lang="en-US" sz="3600" baseline="-25000" dirty="0"/>
              <a:t>2</a:t>
            </a:r>
            <a:r>
              <a:rPr lang="en-US" sz="3600" dirty="0"/>
              <a:t>O + energy (ATP)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 + 6CO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6H</a:t>
            </a:r>
            <a:r>
              <a:rPr lang="en-US" sz="3600" baseline="-25000" dirty="0"/>
              <a:t>2</a:t>
            </a:r>
            <a:r>
              <a:rPr lang="en-US" sz="3600" dirty="0"/>
              <a:t>O + energy (ATP)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 + 6O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6CO</a:t>
            </a:r>
            <a:r>
              <a:rPr lang="en-US" sz="3600" baseline="-25000" dirty="0"/>
              <a:t>2</a:t>
            </a:r>
            <a:r>
              <a:rPr lang="en-US" sz="3600" dirty="0"/>
              <a:t> + 6H</a:t>
            </a:r>
            <a:r>
              <a:rPr lang="en-US" sz="3600" baseline="-25000" dirty="0"/>
              <a:t>2</a:t>
            </a:r>
            <a:r>
              <a:rPr lang="en-US" sz="3600" dirty="0"/>
              <a:t>O + </a:t>
            </a:r>
            <a:r>
              <a:rPr lang="en-US" sz="3600" dirty="0" smtClean="0"/>
              <a:t>energy (ATP</a:t>
            </a:r>
            <a:r>
              <a:rPr lang="en-US" sz="3600" dirty="0"/>
              <a:t>)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 + 6CO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6O</a:t>
            </a:r>
            <a:r>
              <a:rPr lang="en-US" sz="3600" baseline="-25000" dirty="0"/>
              <a:t>2</a:t>
            </a:r>
            <a:r>
              <a:rPr lang="en-US" sz="3600" dirty="0"/>
              <a:t> + 6H</a:t>
            </a:r>
            <a:r>
              <a:rPr lang="en-US" sz="3600" baseline="-25000" dirty="0"/>
              <a:t>2</a:t>
            </a:r>
            <a:r>
              <a:rPr lang="en-US" sz="3600" dirty="0"/>
              <a:t>O + energy (ATP)</a:t>
            </a:r>
          </a:p>
        </p:txBody>
      </p:sp>
    </p:spTree>
    <p:extLst>
      <p:ext uri="{BB962C8B-B14F-4D97-AF65-F5344CB8AC3E}">
        <p14:creationId xmlns:p14="http://schemas.microsoft.com/office/powerpoint/2010/main" val="268182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14. What part of the cell does respiration occur in?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chloroplast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cytoplasm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Golgi apparatus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mitochondria</a:t>
            </a:r>
          </a:p>
        </p:txBody>
      </p:sp>
    </p:spTree>
    <p:extLst>
      <p:ext uri="{BB962C8B-B14F-4D97-AF65-F5344CB8AC3E}">
        <p14:creationId xmlns:p14="http://schemas.microsoft.com/office/powerpoint/2010/main" val="11020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69" y="164123"/>
            <a:ext cx="11840307" cy="1664677"/>
          </a:xfrm>
        </p:spPr>
        <p:txBody>
          <a:bodyPr/>
          <a:lstStyle/>
          <a:p>
            <a:r>
              <a:rPr lang="en-US" sz="3600" dirty="0" smtClean="0"/>
              <a:t>15. Put </a:t>
            </a:r>
            <a:r>
              <a:rPr lang="en-US" sz="3600" dirty="0"/>
              <a:t>the following </a:t>
            </a:r>
            <a:r>
              <a:rPr lang="en-US" sz="3600" dirty="0" smtClean="0"/>
              <a:t>categories in </a:t>
            </a:r>
            <a:r>
              <a:rPr lang="en-US" sz="3600" dirty="0"/>
              <a:t>chronological </a:t>
            </a:r>
            <a:r>
              <a:rPr lang="en-US" sz="3600" dirty="0" smtClean="0"/>
              <a:t>order from the beginning of the food chain to the end: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4400" dirty="0" smtClean="0"/>
              <a:t>Producers</a:t>
            </a:r>
          </a:p>
          <a:p>
            <a:pPr>
              <a:buFont typeface="+mj-lt"/>
              <a:buAutoNum type="alphaUcPeriod"/>
            </a:pPr>
            <a:r>
              <a:rPr lang="en-US" sz="4400" dirty="0" smtClean="0"/>
              <a:t>Decomposers</a:t>
            </a:r>
          </a:p>
          <a:p>
            <a:pPr>
              <a:buFont typeface="+mj-lt"/>
              <a:buAutoNum type="alphaUcPeriod"/>
            </a:pPr>
            <a:r>
              <a:rPr lang="en-US" sz="4400" dirty="0" smtClean="0"/>
              <a:t>Consumers</a:t>
            </a:r>
          </a:p>
          <a:p>
            <a:pPr>
              <a:buFont typeface="+mj-lt"/>
              <a:buAutoNum type="alphaUcPeriod"/>
            </a:pPr>
            <a:r>
              <a:rPr lang="en-US" sz="4400" dirty="0" smtClean="0"/>
              <a:t>Sun </a:t>
            </a:r>
          </a:p>
        </p:txBody>
      </p:sp>
    </p:spTree>
    <p:extLst>
      <p:ext uri="{BB962C8B-B14F-4D97-AF65-F5344CB8AC3E}">
        <p14:creationId xmlns:p14="http://schemas.microsoft.com/office/powerpoint/2010/main" val="296850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222287"/>
            <a:ext cx="10563286" cy="1451950"/>
          </a:xfrm>
        </p:spPr>
        <p:txBody>
          <a:bodyPr/>
          <a:lstStyle/>
          <a:p>
            <a:r>
              <a:rPr lang="en-US" dirty="0" smtClean="0"/>
              <a:t>16. Organisms depend on plants for two primary reasons.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895" y="2711685"/>
            <a:ext cx="10554574" cy="36365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17. Organisms that eat only producers are called: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herbivores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carnivores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omnivores</a:t>
            </a:r>
          </a:p>
        </p:txBody>
      </p:sp>
    </p:spTree>
    <p:extLst>
      <p:ext uri="{BB962C8B-B14F-4D97-AF65-F5344CB8AC3E}">
        <p14:creationId xmlns:p14="http://schemas.microsoft.com/office/powerpoint/2010/main" val="318798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electronics.</a:t>
            </a:r>
          </a:p>
          <a:p>
            <a:r>
              <a:rPr lang="en-US" dirty="0" smtClean="0"/>
              <a:t>No taking pictures of the slides.</a:t>
            </a:r>
          </a:p>
          <a:p>
            <a:r>
              <a:rPr lang="en-US" dirty="0" smtClean="0"/>
              <a:t>No talking/sharing answers.</a:t>
            </a:r>
          </a:p>
          <a:p>
            <a:r>
              <a:rPr lang="en-US" dirty="0" smtClean="0"/>
              <a:t>Write your answer on your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3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18. Which of the following is considered an herbivore?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horse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raccoon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fox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squirrel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4678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19. What part of the cell does photosynthesis occur in?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chloroplast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cytoplasm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Golgi apparatus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mitochondria</a:t>
            </a:r>
          </a:p>
        </p:txBody>
      </p:sp>
    </p:spTree>
    <p:extLst>
      <p:ext uri="{BB962C8B-B14F-4D97-AF65-F5344CB8AC3E}">
        <p14:creationId xmlns:p14="http://schemas.microsoft.com/office/powerpoint/2010/main" val="41163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998" y="0"/>
            <a:ext cx="11382001" cy="1775099"/>
          </a:xfrm>
        </p:spPr>
        <p:txBody>
          <a:bodyPr/>
          <a:lstStyle/>
          <a:p>
            <a:r>
              <a:rPr lang="en-US" sz="4800" dirty="0" smtClean="0"/>
              <a:t>20. Which </a:t>
            </a:r>
            <a:r>
              <a:rPr lang="en-US" sz="4800" dirty="0"/>
              <a:t>of the following is the correct equation for photosynthesis?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en-US" sz="4400" dirty="0"/>
              <a:t>6O</a:t>
            </a:r>
            <a:r>
              <a:rPr lang="en-US" sz="4400" baseline="-25000" dirty="0"/>
              <a:t>2</a:t>
            </a:r>
            <a:r>
              <a:rPr lang="en-US" sz="4400" dirty="0"/>
              <a:t> + 6H</a:t>
            </a:r>
            <a:r>
              <a:rPr lang="en-US" sz="4400" baseline="-25000" dirty="0"/>
              <a:t>2</a:t>
            </a:r>
            <a:r>
              <a:rPr lang="en-US" sz="4400" dirty="0"/>
              <a:t>O + light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C</a:t>
            </a:r>
            <a:r>
              <a:rPr lang="en-US" sz="4400" baseline="-25000" dirty="0"/>
              <a:t>6</a:t>
            </a:r>
            <a:r>
              <a:rPr lang="en-US" sz="4400" dirty="0"/>
              <a:t>H</a:t>
            </a:r>
            <a:r>
              <a:rPr lang="en-US" sz="4400" baseline="-25000" dirty="0"/>
              <a:t>12</a:t>
            </a:r>
            <a:r>
              <a:rPr lang="en-US" sz="4400" dirty="0"/>
              <a:t>O</a:t>
            </a:r>
            <a:r>
              <a:rPr lang="en-US" sz="4400" baseline="-25000" dirty="0"/>
              <a:t>6</a:t>
            </a:r>
            <a:r>
              <a:rPr lang="en-US" sz="4400" dirty="0"/>
              <a:t>+ 6CO</a:t>
            </a:r>
            <a:r>
              <a:rPr lang="en-US" sz="4400" baseline="-25000" dirty="0"/>
              <a:t>2</a:t>
            </a:r>
            <a:endParaRPr lang="en-US" sz="4400" dirty="0"/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/>
              <a:t>6CO</a:t>
            </a:r>
            <a:r>
              <a:rPr lang="en-US" sz="4400" baseline="-25000" dirty="0"/>
              <a:t>2</a:t>
            </a:r>
            <a:r>
              <a:rPr lang="en-US" sz="4400" dirty="0"/>
              <a:t> + 6O</a:t>
            </a:r>
            <a:r>
              <a:rPr lang="en-US" sz="4400" baseline="-25000" dirty="0"/>
              <a:t>2</a:t>
            </a:r>
            <a:r>
              <a:rPr lang="en-US" sz="4400" dirty="0"/>
              <a:t> + light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C</a:t>
            </a:r>
            <a:r>
              <a:rPr lang="en-US" sz="4400" baseline="-25000" dirty="0"/>
              <a:t>6</a:t>
            </a:r>
            <a:r>
              <a:rPr lang="en-US" sz="4400" dirty="0"/>
              <a:t>H</a:t>
            </a:r>
            <a:r>
              <a:rPr lang="en-US" sz="4400" baseline="-25000" dirty="0"/>
              <a:t>12</a:t>
            </a:r>
            <a:r>
              <a:rPr lang="en-US" sz="4400" dirty="0"/>
              <a:t>O</a:t>
            </a:r>
            <a:r>
              <a:rPr lang="en-US" sz="4400" baseline="-25000" dirty="0"/>
              <a:t>6</a:t>
            </a:r>
            <a:r>
              <a:rPr lang="en-US" sz="4400" dirty="0"/>
              <a:t>+ 6H</a:t>
            </a:r>
            <a:r>
              <a:rPr lang="en-US" sz="4400" baseline="-25000" dirty="0"/>
              <a:t>2</a:t>
            </a:r>
            <a:r>
              <a:rPr lang="en-US" sz="4400" dirty="0"/>
              <a:t>O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/>
              <a:t>6CO</a:t>
            </a:r>
            <a:r>
              <a:rPr lang="en-US" sz="4400" baseline="-25000" dirty="0"/>
              <a:t>2</a:t>
            </a:r>
            <a:r>
              <a:rPr lang="en-US" sz="4400" dirty="0"/>
              <a:t> + 6H</a:t>
            </a:r>
            <a:r>
              <a:rPr lang="en-US" sz="4400" baseline="-25000" dirty="0"/>
              <a:t>2</a:t>
            </a:r>
            <a:r>
              <a:rPr lang="en-US" sz="4400" dirty="0"/>
              <a:t>O + light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C</a:t>
            </a:r>
            <a:r>
              <a:rPr lang="en-US" sz="4400" baseline="-25000" dirty="0"/>
              <a:t>6</a:t>
            </a:r>
            <a:r>
              <a:rPr lang="en-US" sz="4400" dirty="0"/>
              <a:t>H</a:t>
            </a:r>
            <a:r>
              <a:rPr lang="en-US" sz="4400" baseline="-25000" dirty="0"/>
              <a:t>12</a:t>
            </a:r>
            <a:r>
              <a:rPr lang="en-US" sz="4400" dirty="0"/>
              <a:t>O</a:t>
            </a:r>
            <a:r>
              <a:rPr lang="en-US" sz="4400" baseline="-25000" dirty="0"/>
              <a:t>6</a:t>
            </a:r>
            <a:r>
              <a:rPr lang="en-US" sz="4400" dirty="0"/>
              <a:t>+ 6O</a:t>
            </a:r>
            <a:r>
              <a:rPr lang="en-US" sz="4400" baseline="-25000" dirty="0"/>
              <a:t>2</a:t>
            </a:r>
            <a:endParaRPr lang="en-US" sz="4400" dirty="0"/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/>
              <a:t>6CO</a:t>
            </a:r>
            <a:r>
              <a:rPr lang="en-US" sz="4400" baseline="-25000" dirty="0"/>
              <a:t>2</a:t>
            </a:r>
            <a:r>
              <a:rPr lang="en-US" sz="4400" dirty="0"/>
              <a:t> + 6H</a:t>
            </a:r>
            <a:r>
              <a:rPr lang="en-US" sz="4400" baseline="-25000" dirty="0"/>
              <a:t>2</a:t>
            </a:r>
            <a:r>
              <a:rPr lang="en-US" sz="4400" dirty="0"/>
              <a:t>O + light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C</a:t>
            </a:r>
            <a:r>
              <a:rPr lang="en-US" sz="4400" baseline="-25000" dirty="0"/>
              <a:t>6</a:t>
            </a:r>
            <a:r>
              <a:rPr lang="en-US" sz="4400" dirty="0"/>
              <a:t>H</a:t>
            </a:r>
            <a:r>
              <a:rPr lang="en-US" sz="4400" baseline="-25000" dirty="0"/>
              <a:t>12</a:t>
            </a:r>
            <a:r>
              <a:rPr lang="en-US" sz="4400" dirty="0"/>
              <a:t>O</a:t>
            </a:r>
            <a:r>
              <a:rPr lang="en-US" sz="4400" baseline="-25000" dirty="0"/>
              <a:t>6</a:t>
            </a:r>
            <a:r>
              <a:rPr lang="en-US" sz="4400" dirty="0"/>
              <a:t>+ 6H</a:t>
            </a:r>
            <a:r>
              <a:rPr lang="en-US" sz="4400" baseline="-25000" dirty="0"/>
              <a:t>2</a:t>
            </a:r>
            <a:r>
              <a:rPr lang="en-US" sz="44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45818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21. Organisms that eat both consumers and producers are called: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herbivores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carnivores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omnivores</a:t>
            </a:r>
          </a:p>
        </p:txBody>
      </p:sp>
    </p:spTree>
    <p:extLst>
      <p:ext uri="{BB962C8B-B14F-4D97-AF65-F5344CB8AC3E}">
        <p14:creationId xmlns:p14="http://schemas.microsoft.com/office/powerpoint/2010/main" val="13659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22. Which of the following is considered a omnivore?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grasshopper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pig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/>
              <a:t>s</a:t>
            </a:r>
            <a:r>
              <a:rPr lang="en-US" sz="4400" dirty="0" smtClean="0"/>
              <a:t>unflower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cheetah</a:t>
            </a:r>
          </a:p>
        </p:txBody>
      </p:sp>
    </p:spTree>
    <p:extLst>
      <p:ext uri="{BB962C8B-B14F-4D97-AF65-F5344CB8AC3E}">
        <p14:creationId xmlns:p14="http://schemas.microsoft.com/office/powerpoint/2010/main" val="343555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23. How much energy is passed up the food chain at each level?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90%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70%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1%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320233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24. Organisms that eat only consumers are called: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herbivores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carnivores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omnivores</a:t>
            </a:r>
          </a:p>
        </p:txBody>
      </p:sp>
    </p:spTree>
    <p:extLst>
      <p:ext uri="{BB962C8B-B14F-4D97-AF65-F5344CB8AC3E}">
        <p14:creationId xmlns:p14="http://schemas.microsoft.com/office/powerpoint/2010/main" val="70227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187569"/>
            <a:ext cx="11183815" cy="1547445"/>
          </a:xfrm>
        </p:spPr>
        <p:txBody>
          <a:bodyPr/>
          <a:lstStyle/>
          <a:p>
            <a:r>
              <a:rPr lang="en-US" sz="3600" dirty="0" smtClean="0"/>
              <a:t>25. Organisms that break down dead/decaying remains of other organisms are called: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producers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consumers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decomposers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scavengers</a:t>
            </a:r>
          </a:p>
        </p:txBody>
      </p:sp>
    </p:spTree>
    <p:extLst>
      <p:ext uri="{BB962C8B-B14F-4D97-AF65-F5344CB8AC3E}">
        <p14:creationId xmlns:p14="http://schemas.microsoft.com/office/powerpoint/2010/main" val="15545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/>
              <a:t>Which is NOT a reactant in photosynthesis?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Carbon Dioxide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>
                <a:solidFill>
                  <a:srgbClr val="FF0000"/>
                </a:solidFill>
              </a:rPr>
              <a:t>Glucose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Light Energy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22318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How are photosynthesis and respiration complementary reactions?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Photosynthesis makes what respiration needs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Respiration makes what photosynthesis needs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They are both always happening in a connected cycle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504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 smtClean="0"/>
              <a:t>1. Which </a:t>
            </a:r>
            <a:r>
              <a:rPr lang="en-US" sz="5400" dirty="0"/>
              <a:t>is NOT a reactant in photosynthesis?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Carbon Dioxide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Glucose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Light Energy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2482378918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Which of the following is considered a producer?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Rabbit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Human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Vulture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>
                <a:solidFill>
                  <a:srgbClr val="FF0000"/>
                </a:solidFill>
              </a:rPr>
              <a:t>Oak tree</a:t>
            </a:r>
          </a:p>
        </p:txBody>
      </p:sp>
    </p:spTree>
    <p:extLst>
      <p:ext uri="{BB962C8B-B14F-4D97-AF65-F5344CB8AC3E}">
        <p14:creationId xmlns:p14="http://schemas.microsoft.com/office/powerpoint/2010/main" val="358247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C</a:t>
            </a:r>
            <a:r>
              <a:rPr lang="en-US" sz="4400" baseline="-25000" dirty="0" smtClean="0"/>
              <a:t>6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12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6    </a:t>
            </a:r>
            <a:r>
              <a:rPr lang="en-US" sz="4400" dirty="0" smtClean="0"/>
              <a:t> is 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sucrose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glucose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Carbon hydroxide</a:t>
            </a:r>
          </a:p>
        </p:txBody>
      </p:sp>
    </p:spTree>
    <p:extLst>
      <p:ext uri="{BB962C8B-B14F-4D97-AF65-F5344CB8AC3E}">
        <p14:creationId xmlns:p14="http://schemas.microsoft.com/office/powerpoint/2010/main" val="154871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this food web, what two organisms does the fox 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73" y="1926073"/>
            <a:ext cx="3430171" cy="36365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Birds and rabbits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353" y="1404094"/>
            <a:ext cx="7732102" cy="527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5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dirty="0" smtClean="0"/>
              <a:t>Put the following statements in chronological order: (assign each letter a # 1-4)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Water enters the chloroplast				</a:t>
            </a:r>
            <a:r>
              <a:rPr lang="en-US" sz="4400" dirty="0" smtClean="0">
                <a:solidFill>
                  <a:srgbClr val="FF0000"/>
                </a:solidFill>
              </a:rPr>
              <a:t>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Roots take in water from the soil		</a:t>
            </a:r>
            <a:r>
              <a:rPr lang="en-US" sz="4400" dirty="0" smtClean="0">
                <a:solidFill>
                  <a:srgbClr val="FF0000"/>
                </a:solidFill>
              </a:rPr>
              <a:t>1</a:t>
            </a:r>
            <a:endParaRPr lang="en-US" sz="4400" dirty="0" smtClean="0"/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Water enters the leaf								</a:t>
            </a:r>
            <a:r>
              <a:rPr lang="en-US" sz="4400" dirty="0" smtClean="0">
                <a:solidFill>
                  <a:srgbClr val="FF0000"/>
                </a:solidFill>
              </a:rPr>
              <a:t>3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Water travels up the stem						</a:t>
            </a:r>
            <a:r>
              <a:rPr lang="en-US" sz="4400" dirty="0" smtClean="0">
                <a:solidFill>
                  <a:srgbClr val="FF0000"/>
                </a:solidFill>
              </a:rPr>
              <a:t>2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34751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/>
              <a:t>What is the main source of energy for all of life on Earth?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bacteria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decomposers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producers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>
                <a:solidFill>
                  <a:srgbClr val="FF0000"/>
                </a:solidFill>
              </a:rPr>
              <a:t> sun</a:t>
            </a:r>
          </a:p>
        </p:txBody>
      </p:sp>
    </p:spTree>
    <p:extLst>
      <p:ext uri="{BB962C8B-B14F-4D97-AF65-F5344CB8AC3E}">
        <p14:creationId xmlns:p14="http://schemas.microsoft.com/office/powerpoint/2010/main" val="75837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respiration, food energy is turned into chemical energy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0904365" cy="4178513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lphaUcPeriod"/>
            </a:pPr>
            <a:r>
              <a:rPr lang="en-US" sz="6400" dirty="0" smtClean="0"/>
              <a:t>GTP</a:t>
            </a:r>
          </a:p>
          <a:p>
            <a:pPr>
              <a:buFont typeface="+mj-lt"/>
              <a:buAutoNum type="alphaUcPeriod"/>
            </a:pPr>
            <a:r>
              <a:rPr lang="en-US" sz="6400" dirty="0" smtClean="0"/>
              <a:t>ABP</a:t>
            </a:r>
          </a:p>
          <a:p>
            <a:pPr>
              <a:buFont typeface="+mj-lt"/>
              <a:buAutoNum type="alphaUcPeriod"/>
            </a:pPr>
            <a:r>
              <a:rPr lang="en-US" sz="6400" dirty="0"/>
              <a:t>GBP</a:t>
            </a:r>
          </a:p>
          <a:p>
            <a:pPr>
              <a:buFont typeface="+mj-lt"/>
              <a:buAutoNum type="alphaUcPeriod"/>
            </a:pPr>
            <a:r>
              <a:rPr lang="en-US" sz="6400" dirty="0" smtClean="0">
                <a:solidFill>
                  <a:srgbClr val="FF0000"/>
                </a:solidFill>
              </a:rPr>
              <a:t>ATP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60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Which of the following is considered a carnivore?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lady bug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human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>
                <a:solidFill>
                  <a:srgbClr val="FF0000"/>
                </a:solidFill>
              </a:rPr>
              <a:t>t</a:t>
            </a:r>
            <a:r>
              <a:rPr lang="en-US" sz="4400" dirty="0" smtClean="0">
                <a:solidFill>
                  <a:srgbClr val="FF0000"/>
                </a:solidFill>
              </a:rPr>
              <a:t>iger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giraffe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84732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/>
              <a:t>Which is not a product of respiration?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Carbon dioxide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ATP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>
                <a:solidFill>
                  <a:srgbClr val="FF0000"/>
                </a:solidFill>
              </a:rPr>
              <a:t>Light energy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Water</a:t>
            </a:r>
          </a:p>
        </p:txBody>
      </p:sp>
    </p:spTree>
    <p:extLst>
      <p:ext uri="{BB962C8B-B14F-4D97-AF65-F5344CB8AC3E}">
        <p14:creationId xmlns:p14="http://schemas.microsoft.com/office/powerpoint/2010/main" val="13409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187569"/>
            <a:ext cx="11183815" cy="1547445"/>
          </a:xfrm>
        </p:spPr>
        <p:txBody>
          <a:bodyPr/>
          <a:lstStyle/>
          <a:p>
            <a:r>
              <a:rPr lang="en-US" dirty="0" smtClean="0"/>
              <a:t>Organisms that feed on dead/decaying remains of other organisms are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producers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consumers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decomposers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scavengers</a:t>
            </a:r>
          </a:p>
        </p:txBody>
      </p:sp>
    </p:spTree>
    <p:extLst>
      <p:ext uri="{BB962C8B-B14F-4D97-AF65-F5344CB8AC3E}">
        <p14:creationId xmlns:p14="http://schemas.microsoft.com/office/powerpoint/2010/main" val="1495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/>
              <a:t>CO</a:t>
            </a:r>
            <a:r>
              <a:rPr lang="en-US" sz="4400" baseline="-25000" dirty="0"/>
              <a:t>2</a:t>
            </a:r>
            <a:r>
              <a:rPr lang="en-US" sz="4400" baseline="-25000" dirty="0" smtClean="0"/>
              <a:t> </a:t>
            </a:r>
            <a:r>
              <a:rPr lang="en-US" sz="4400" dirty="0" smtClean="0"/>
              <a:t> is 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Carbon monoxide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oxygen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Carbon dioxide</a:t>
            </a:r>
          </a:p>
        </p:txBody>
      </p:sp>
    </p:spTree>
    <p:extLst>
      <p:ext uri="{BB962C8B-B14F-4D97-AF65-F5344CB8AC3E}">
        <p14:creationId xmlns:p14="http://schemas.microsoft.com/office/powerpoint/2010/main" val="425571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2. How are photosynthesis and respiration complementary reactions?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Photosynthesis makes what respiration needs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Respiration makes what photosynthesis needs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They are both always happening in a connected cycle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068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/>
              <a:t>Which of the following is the correct equation for respiration?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569" y="2222287"/>
            <a:ext cx="11840307" cy="4201959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</a:t>
            </a:r>
            <a:r>
              <a:rPr lang="en-US" sz="3600" dirty="0"/>
              <a:t>+ 6O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6H</a:t>
            </a:r>
            <a:r>
              <a:rPr lang="en-US" sz="3600" baseline="-25000" dirty="0"/>
              <a:t>2</a:t>
            </a:r>
            <a:r>
              <a:rPr lang="en-US" sz="3600" dirty="0"/>
              <a:t>O + energy (ATP)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 + 6CO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6H</a:t>
            </a:r>
            <a:r>
              <a:rPr lang="en-US" sz="3600" baseline="-25000" dirty="0"/>
              <a:t>2</a:t>
            </a:r>
            <a:r>
              <a:rPr lang="en-US" sz="3600" dirty="0"/>
              <a:t>O + energy (ATP)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baseline="-25000" dirty="0">
                <a:solidFill>
                  <a:srgbClr val="FF0000"/>
                </a:solidFill>
              </a:rPr>
              <a:t>6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</a:rPr>
              <a:t>12</a:t>
            </a:r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</a:rPr>
              <a:t>6</a:t>
            </a:r>
            <a:r>
              <a:rPr lang="en-US" sz="3600" dirty="0">
                <a:solidFill>
                  <a:srgbClr val="FF0000"/>
                </a:solidFill>
              </a:rPr>
              <a:t> + 6O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3600" dirty="0">
                <a:solidFill>
                  <a:srgbClr val="FF0000"/>
                </a:solidFill>
              </a:rPr>
              <a:t> 6CO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+ 6H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O + </a:t>
            </a:r>
            <a:r>
              <a:rPr lang="en-US" sz="3600" dirty="0" smtClean="0">
                <a:solidFill>
                  <a:srgbClr val="FF0000"/>
                </a:solidFill>
              </a:rPr>
              <a:t>energy (ATP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 + 6CO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6O</a:t>
            </a:r>
            <a:r>
              <a:rPr lang="en-US" sz="3600" baseline="-25000" dirty="0"/>
              <a:t>2</a:t>
            </a:r>
            <a:r>
              <a:rPr lang="en-US" sz="3600" dirty="0"/>
              <a:t> + 6H</a:t>
            </a:r>
            <a:r>
              <a:rPr lang="en-US" sz="3600" baseline="-25000" dirty="0"/>
              <a:t>2</a:t>
            </a:r>
            <a:r>
              <a:rPr lang="en-US" sz="3600" dirty="0"/>
              <a:t>O + energy (ATP)</a:t>
            </a:r>
          </a:p>
        </p:txBody>
      </p:sp>
    </p:spTree>
    <p:extLst>
      <p:ext uri="{BB962C8B-B14F-4D97-AF65-F5344CB8AC3E}">
        <p14:creationId xmlns:p14="http://schemas.microsoft.com/office/powerpoint/2010/main" val="339287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What part of the cell does respiration occur in?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chloroplast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cytoplasm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Golgi apparatus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mitochondria</a:t>
            </a:r>
          </a:p>
        </p:txBody>
      </p:sp>
    </p:spTree>
    <p:extLst>
      <p:ext uri="{BB962C8B-B14F-4D97-AF65-F5344CB8AC3E}">
        <p14:creationId xmlns:p14="http://schemas.microsoft.com/office/powerpoint/2010/main" val="6579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69" y="164123"/>
            <a:ext cx="11840307" cy="1664677"/>
          </a:xfrm>
        </p:spPr>
        <p:txBody>
          <a:bodyPr/>
          <a:lstStyle/>
          <a:p>
            <a:r>
              <a:rPr lang="en-US" sz="3600" dirty="0"/>
              <a:t>Put the following </a:t>
            </a:r>
            <a:r>
              <a:rPr lang="en-US" sz="3600" dirty="0" smtClean="0"/>
              <a:t>categories in </a:t>
            </a:r>
            <a:r>
              <a:rPr lang="en-US" sz="3600" dirty="0"/>
              <a:t>chronological </a:t>
            </a:r>
            <a:r>
              <a:rPr lang="en-US" sz="3600" dirty="0" smtClean="0"/>
              <a:t>order from the beginning of the food chain to the end: </a:t>
            </a:r>
            <a:r>
              <a:rPr lang="en-US" sz="3600" dirty="0"/>
              <a:t>(assign each letter a # </a:t>
            </a:r>
            <a:r>
              <a:rPr lang="en-US" sz="3600" dirty="0" smtClean="0"/>
              <a:t>1-4)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4400" dirty="0" smtClean="0"/>
              <a:t>Producers				</a:t>
            </a:r>
            <a:r>
              <a:rPr lang="en-US" sz="4400" dirty="0" smtClean="0">
                <a:solidFill>
                  <a:srgbClr val="FF0000"/>
                </a:solidFill>
              </a:rPr>
              <a:t>2</a:t>
            </a:r>
            <a:endParaRPr lang="en-US" sz="4400" dirty="0" smtClean="0"/>
          </a:p>
          <a:p>
            <a:pPr>
              <a:buFont typeface="+mj-lt"/>
              <a:buAutoNum type="alphaUcPeriod"/>
            </a:pPr>
            <a:r>
              <a:rPr lang="en-US" sz="4400" dirty="0" smtClean="0"/>
              <a:t>Decomposers		</a:t>
            </a:r>
            <a:r>
              <a:rPr lang="en-US" sz="4400" dirty="0" smtClean="0">
                <a:solidFill>
                  <a:srgbClr val="FF0000"/>
                </a:solidFill>
              </a:rPr>
              <a:t>4</a:t>
            </a:r>
            <a:endParaRPr lang="en-US" sz="4400" dirty="0" smtClean="0"/>
          </a:p>
          <a:p>
            <a:pPr>
              <a:buFont typeface="+mj-lt"/>
              <a:buAutoNum type="alphaUcPeriod"/>
            </a:pPr>
            <a:r>
              <a:rPr lang="en-US" sz="4400" dirty="0" smtClean="0"/>
              <a:t>Consumers				</a:t>
            </a:r>
            <a:r>
              <a:rPr lang="en-US" sz="4400" dirty="0" smtClean="0">
                <a:solidFill>
                  <a:srgbClr val="FF0000"/>
                </a:solidFill>
              </a:rPr>
              <a:t>3</a:t>
            </a:r>
            <a:endParaRPr lang="en-US" sz="4400" dirty="0" smtClean="0"/>
          </a:p>
          <a:p>
            <a:pPr>
              <a:buFont typeface="+mj-lt"/>
              <a:buAutoNum type="alphaUcPeriod"/>
            </a:pPr>
            <a:r>
              <a:rPr lang="en-US" sz="4400" dirty="0" smtClean="0"/>
              <a:t>Sun 								</a:t>
            </a:r>
            <a:r>
              <a:rPr lang="en-US" sz="4400" dirty="0" smtClean="0">
                <a:solidFill>
                  <a:srgbClr val="FF0000"/>
                </a:solidFill>
              </a:rPr>
              <a:t>1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60179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222287"/>
            <a:ext cx="10563286" cy="1451950"/>
          </a:xfrm>
        </p:spPr>
        <p:txBody>
          <a:bodyPr/>
          <a:lstStyle/>
          <a:p>
            <a:r>
              <a:rPr lang="en-US" dirty="0" smtClean="0"/>
              <a:t>Organisms depend on plants for two primary reasons.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1- food source (initial source of glucose/energy)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2- </a:t>
            </a:r>
            <a:r>
              <a:rPr lang="en-US" sz="2800" dirty="0" err="1" smtClean="0">
                <a:solidFill>
                  <a:srgbClr val="FF0000"/>
                </a:solidFill>
              </a:rPr>
              <a:t>oxgyen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0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Organisms that eat only producers are called: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herbivores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carnivores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omnivores</a:t>
            </a:r>
          </a:p>
        </p:txBody>
      </p:sp>
    </p:spTree>
    <p:extLst>
      <p:ext uri="{BB962C8B-B14F-4D97-AF65-F5344CB8AC3E}">
        <p14:creationId xmlns:p14="http://schemas.microsoft.com/office/powerpoint/2010/main" val="24611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Which of the following is considered an herbivore?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horse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raccoon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fox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squirrel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58977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What part of the cell does photosynthesis occur in?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chloroplast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cytoplasm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Golgi apparatus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mitochondria</a:t>
            </a:r>
          </a:p>
        </p:txBody>
      </p:sp>
    </p:spTree>
    <p:extLst>
      <p:ext uri="{BB962C8B-B14F-4D97-AF65-F5344CB8AC3E}">
        <p14:creationId xmlns:p14="http://schemas.microsoft.com/office/powerpoint/2010/main" val="45414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998" y="0"/>
            <a:ext cx="11382001" cy="1775099"/>
          </a:xfrm>
        </p:spPr>
        <p:txBody>
          <a:bodyPr/>
          <a:lstStyle/>
          <a:p>
            <a:r>
              <a:rPr lang="en-US" sz="4800" dirty="0"/>
              <a:t>Which of the following is the correct equation for photosynthesis?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en-US" sz="4400" dirty="0"/>
              <a:t>6O</a:t>
            </a:r>
            <a:r>
              <a:rPr lang="en-US" sz="4400" baseline="-25000" dirty="0"/>
              <a:t>2</a:t>
            </a:r>
            <a:r>
              <a:rPr lang="en-US" sz="4400" dirty="0"/>
              <a:t> + 6H</a:t>
            </a:r>
            <a:r>
              <a:rPr lang="en-US" sz="4400" baseline="-25000" dirty="0"/>
              <a:t>2</a:t>
            </a:r>
            <a:r>
              <a:rPr lang="en-US" sz="4400" dirty="0"/>
              <a:t>O + light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C</a:t>
            </a:r>
            <a:r>
              <a:rPr lang="en-US" sz="4400" baseline="-25000" dirty="0"/>
              <a:t>6</a:t>
            </a:r>
            <a:r>
              <a:rPr lang="en-US" sz="4400" dirty="0"/>
              <a:t>H</a:t>
            </a:r>
            <a:r>
              <a:rPr lang="en-US" sz="4400" baseline="-25000" dirty="0"/>
              <a:t>12</a:t>
            </a:r>
            <a:r>
              <a:rPr lang="en-US" sz="4400" dirty="0"/>
              <a:t>O</a:t>
            </a:r>
            <a:r>
              <a:rPr lang="en-US" sz="4400" baseline="-25000" dirty="0"/>
              <a:t>6</a:t>
            </a:r>
            <a:r>
              <a:rPr lang="en-US" sz="4400" dirty="0"/>
              <a:t>+ 6CO</a:t>
            </a:r>
            <a:r>
              <a:rPr lang="en-US" sz="4400" baseline="-25000" dirty="0"/>
              <a:t>2</a:t>
            </a:r>
            <a:endParaRPr lang="en-US" sz="4400" dirty="0"/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/>
              <a:t>6CO</a:t>
            </a:r>
            <a:r>
              <a:rPr lang="en-US" sz="4400" baseline="-25000" dirty="0"/>
              <a:t>2</a:t>
            </a:r>
            <a:r>
              <a:rPr lang="en-US" sz="4400" dirty="0"/>
              <a:t> + 6O</a:t>
            </a:r>
            <a:r>
              <a:rPr lang="en-US" sz="4400" baseline="-25000" dirty="0"/>
              <a:t>2</a:t>
            </a:r>
            <a:r>
              <a:rPr lang="en-US" sz="4400" dirty="0"/>
              <a:t> + light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C</a:t>
            </a:r>
            <a:r>
              <a:rPr lang="en-US" sz="4400" baseline="-25000" dirty="0"/>
              <a:t>6</a:t>
            </a:r>
            <a:r>
              <a:rPr lang="en-US" sz="4400" dirty="0"/>
              <a:t>H</a:t>
            </a:r>
            <a:r>
              <a:rPr lang="en-US" sz="4400" baseline="-25000" dirty="0"/>
              <a:t>12</a:t>
            </a:r>
            <a:r>
              <a:rPr lang="en-US" sz="4400" dirty="0"/>
              <a:t>O</a:t>
            </a:r>
            <a:r>
              <a:rPr lang="en-US" sz="4400" baseline="-25000" dirty="0"/>
              <a:t>6</a:t>
            </a:r>
            <a:r>
              <a:rPr lang="en-US" sz="4400" dirty="0"/>
              <a:t>+ 6H</a:t>
            </a:r>
            <a:r>
              <a:rPr lang="en-US" sz="4400" baseline="-25000" dirty="0"/>
              <a:t>2</a:t>
            </a:r>
            <a:r>
              <a:rPr lang="en-US" sz="4400" dirty="0"/>
              <a:t>O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>
                <a:solidFill>
                  <a:srgbClr val="FF0000"/>
                </a:solidFill>
              </a:rPr>
              <a:t>6CO</a:t>
            </a:r>
            <a:r>
              <a:rPr lang="en-US" sz="4400" baseline="-25000" dirty="0">
                <a:solidFill>
                  <a:srgbClr val="FF0000"/>
                </a:solidFill>
              </a:rPr>
              <a:t>2</a:t>
            </a:r>
            <a:r>
              <a:rPr lang="en-US" sz="4400" dirty="0">
                <a:solidFill>
                  <a:srgbClr val="FF0000"/>
                </a:solidFill>
              </a:rPr>
              <a:t> + 6H</a:t>
            </a:r>
            <a:r>
              <a:rPr lang="en-US" sz="4400" baseline="-25000" dirty="0">
                <a:solidFill>
                  <a:srgbClr val="FF0000"/>
                </a:solidFill>
              </a:rPr>
              <a:t>2</a:t>
            </a:r>
            <a:r>
              <a:rPr lang="en-US" sz="4400" dirty="0">
                <a:solidFill>
                  <a:srgbClr val="FF0000"/>
                </a:solidFill>
              </a:rPr>
              <a:t>O + light </a:t>
            </a:r>
            <a:r>
              <a:rPr lang="en-US" sz="4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4400" dirty="0">
                <a:solidFill>
                  <a:srgbClr val="FF0000"/>
                </a:solidFill>
              </a:rPr>
              <a:t> C</a:t>
            </a:r>
            <a:r>
              <a:rPr lang="en-US" sz="4400" baseline="-25000" dirty="0">
                <a:solidFill>
                  <a:srgbClr val="FF0000"/>
                </a:solidFill>
              </a:rPr>
              <a:t>6</a:t>
            </a:r>
            <a:r>
              <a:rPr lang="en-US" sz="4400" dirty="0">
                <a:solidFill>
                  <a:srgbClr val="FF0000"/>
                </a:solidFill>
              </a:rPr>
              <a:t>H</a:t>
            </a:r>
            <a:r>
              <a:rPr lang="en-US" sz="4400" baseline="-25000" dirty="0">
                <a:solidFill>
                  <a:srgbClr val="FF0000"/>
                </a:solidFill>
              </a:rPr>
              <a:t>12</a:t>
            </a:r>
            <a:r>
              <a:rPr lang="en-US" sz="4400" dirty="0">
                <a:solidFill>
                  <a:srgbClr val="FF0000"/>
                </a:solidFill>
              </a:rPr>
              <a:t>O</a:t>
            </a:r>
            <a:r>
              <a:rPr lang="en-US" sz="4400" baseline="-25000" dirty="0">
                <a:solidFill>
                  <a:srgbClr val="FF0000"/>
                </a:solidFill>
              </a:rPr>
              <a:t>6</a:t>
            </a:r>
            <a:r>
              <a:rPr lang="en-US" sz="4400" dirty="0">
                <a:solidFill>
                  <a:srgbClr val="FF0000"/>
                </a:solidFill>
              </a:rPr>
              <a:t>+ 6O</a:t>
            </a:r>
            <a:r>
              <a:rPr lang="en-US" sz="4400" baseline="-25000" dirty="0">
                <a:solidFill>
                  <a:srgbClr val="FF0000"/>
                </a:solidFill>
              </a:rPr>
              <a:t>2</a:t>
            </a:r>
            <a:endParaRPr lang="en-US" sz="4400" dirty="0">
              <a:solidFill>
                <a:srgbClr val="FF0000"/>
              </a:solidFill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/>
              <a:t>6CO</a:t>
            </a:r>
            <a:r>
              <a:rPr lang="en-US" sz="4400" baseline="-25000" dirty="0"/>
              <a:t>2</a:t>
            </a:r>
            <a:r>
              <a:rPr lang="en-US" sz="4400" dirty="0"/>
              <a:t> + 6H</a:t>
            </a:r>
            <a:r>
              <a:rPr lang="en-US" sz="4400" baseline="-25000" dirty="0"/>
              <a:t>2</a:t>
            </a:r>
            <a:r>
              <a:rPr lang="en-US" sz="4400" dirty="0"/>
              <a:t>O + light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C</a:t>
            </a:r>
            <a:r>
              <a:rPr lang="en-US" sz="4400" baseline="-25000" dirty="0"/>
              <a:t>6</a:t>
            </a:r>
            <a:r>
              <a:rPr lang="en-US" sz="4400" dirty="0"/>
              <a:t>H</a:t>
            </a:r>
            <a:r>
              <a:rPr lang="en-US" sz="4400" baseline="-25000" dirty="0"/>
              <a:t>12</a:t>
            </a:r>
            <a:r>
              <a:rPr lang="en-US" sz="4400" dirty="0"/>
              <a:t>O</a:t>
            </a:r>
            <a:r>
              <a:rPr lang="en-US" sz="4400" baseline="-25000" dirty="0"/>
              <a:t>6</a:t>
            </a:r>
            <a:r>
              <a:rPr lang="en-US" sz="4400" dirty="0"/>
              <a:t>+ 6H</a:t>
            </a:r>
            <a:r>
              <a:rPr lang="en-US" sz="4400" baseline="-25000" dirty="0"/>
              <a:t>2</a:t>
            </a:r>
            <a:r>
              <a:rPr lang="en-US" sz="44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64770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Organisms that eat both consumers and producers are called: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herbivores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carnivores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omnivores</a:t>
            </a:r>
          </a:p>
        </p:txBody>
      </p:sp>
    </p:spTree>
    <p:extLst>
      <p:ext uri="{BB962C8B-B14F-4D97-AF65-F5344CB8AC3E}">
        <p14:creationId xmlns:p14="http://schemas.microsoft.com/office/powerpoint/2010/main" val="5448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Which of the following is considered a omnivore?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grasshopper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pig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/>
              <a:t>s</a:t>
            </a:r>
            <a:r>
              <a:rPr lang="en-US" sz="4400" dirty="0" smtClean="0"/>
              <a:t>unflower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cheetah</a:t>
            </a:r>
          </a:p>
        </p:txBody>
      </p:sp>
    </p:spTree>
    <p:extLst>
      <p:ext uri="{BB962C8B-B14F-4D97-AF65-F5344CB8AC3E}">
        <p14:creationId xmlns:p14="http://schemas.microsoft.com/office/powerpoint/2010/main" val="38188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4400" dirty="0" smtClean="0"/>
              <a:t>3. Which of the following is considered a producer?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Rabbit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Human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Vulture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Oak tree</a:t>
            </a:r>
          </a:p>
        </p:txBody>
      </p:sp>
    </p:spTree>
    <p:extLst>
      <p:ext uri="{BB962C8B-B14F-4D97-AF65-F5344CB8AC3E}">
        <p14:creationId xmlns:p14="http://schemas.microsoft.com/office/powerpoint/2010/main" val="26307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How much energy is passed up the food chain at each level?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90%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70%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1%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275795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Organisms that eat only consumers are called: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herbivores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carnivores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omnivores</a:t>
            </a:r>
          </a:p>
        </p:txBody>
      </p:sp>
    </p:spTree>
    <p:extLst>
      <p:ext uri="{BB962C8B-B14F-4D97-AF65-F5344CB8AC3E}">
        <p14:creationId xmlns:p14="http://schemas.microsoft.com/office/powerpoint/2010/main" val="99426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187569"/>
            <a:ext cx="11183815" cy="1547445"/>
          </a:xfrm>
        </p:spPr>
        <p:txBody>
          <a:bodyPr/>
          <a:lstStyle/>
          <a:p>
            <a:r>
              <a:rPr lang="en-US" sz="3600" dirty="0" smtClean="0"/>
              <a:t>25. Organisms that break down dead/decaying remains of other organisms are called: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producers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consumers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decomposers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scavengers</a:t>
            </a:r>
          </a:p>
        </p:txBody>
      </p:sp>
    </p:spTree>
    <p:extLst>
      <p:ext uri="{BB962C8B-B14F-4D97-AF65-F5344CB8AC3E}">
        <p14:creationId xmlns:p14="http://schemas.microsoft.com/office/powerpoint/2010/main" val="273162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819292" cy="1287827"/>
          </a:xfrm>
        </p:spPr>
        <p:txBody>
          <a:bodyPr/>
          <a:lstStyle/>
          <a:p>
            <a:r>
              <a:rPr lang="en-US" sz="4400" dirty="0" smtClean="0"/>
              <a:t>4. C</a:t>
            </a:r>
            <a:r>
              <a:rPr lang="en-US" sz="4400" baseline="-25000" dirty="0" smtClean="0"/>
              <a:t>6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12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6    </a:t>
            </a:r>
            <a:r>
              <a:rPr lang="en-US" sz="4400" dirty="0" smtClean="0"/>
              <a:t> is 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sucrose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glucose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Carbon hydroxide</a:t>
            </a:r>
          </a:p>
        </p:txBody>
      </p:sp>
    </p:spTree>
    <p:extLst>
      <p:ext uri="{BB962C8B-B14F-4D97-AF65-F5344CB8AC3E}">
        <p14:creationId xmlns:p14="http://schemas.microsoft.com/office/powerpoint/2010/main" val="7225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According to this food web, what two organisms does the fox 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3430171" cy="36365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948" y="1404094"/>
            <a:ext cx="7732102" cy="527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2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dirty="0" smtClean="0"/>
              <a:t>6. Put the following statements in chronological order: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Water enters the chloroplast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Roots take in water from the soil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Water enters the leaf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Water travels up the stem</a:t>
            </a:r>
          </a:p>
        </p:txBody>
      </p:sp>
    </p:spTree>
    <p:extLst>
      <p:ext uri="{BB962C8B-B14F-4D97-AF65-F5344CB8AC3E}">
        <p14:creationId xmlns:p14="http://schemas.microsoft.com/office/powerpoint/2010/main" val="120226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866185" cy="1381612"/>
          </a:xfrm>
        </p:spPr>
        <p:txBody>
          <a:bodyPr/>
          <a:lstStyle/>
          <a:p>
            <a:r>
              <a:rPr lang="en-US" sz="5400" dirty="0" smtClean="0"/>
              <a:t>7. What </a:t>
            </a:r>
            <a:r>
              <a:rPr lang="en-US" sz="5400" dirty="0"/>
              <a:t>is the main source of energy for all of life on Earth?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bacteria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decomposers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producers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sun</a:t>
            </a:r>
          </a:p>
        </p:txBody>
      </p:sp>
    </p:spTree>
    <p:extLst>
      <p:ext uri="{BB962C8B-B14F-4D97-AF65-F5344CB8AC3E}">
        <p14:creationId xmlns:p14="http://schemas.microsoft.com/office/powerpoint/2010/main" val="9395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1732</TotalTime>
  <Words>1029</Words>
  <Application>Microsoft Office PowerPoint</Application>
  <PresentationFormat>Widescreen</PresentationFormat>
  <Paragraphs>234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Calibri</vt:lpstr>
      <vt:lpstr>Century Gothic</vt:lpstr>
      <vt:lpstr>Wingdings</vt:lpstr>
      <vt:lpstr>Wingdings 2</vt:lpstr>
      <vt:lpstr>Quotable</vt:lpstr>
      <vt:lpstr>Pre-Test Review Game Get out a blank sheet of notebook paper! Number it 1-25 Put away all electronics!</vt:lpstr>
      <vt:lpstr>Rules</vt:lpstr>
      <vt:lpstr>1. Which is NOT a reactant in photosynthesis?</vt:lpstr>
      <vt:lpstr>2. How are photosynthesis and respiration complementary reactions?</vt:lpstr>
      <vt:lpstr>3. Which of the following is considered a producer?</vt:lpstr>
      <vt:lpstr>4. C6H12O6     is :</vt:lpstr>
      <vt:lpstr>5. According to this food web, what two organisms does the fox eat?</vt:lpstr>
      <vt:lpstr>6. Put the following statements in chronological order:</vt:lpstr>
      <vt:lpstr>7. What is the main source of energy for all of life on Earth?</vt:lpstr>
      <vt:lpstr>8. During respiration, food energy is turned into chemical energy called:</vt:lpstr>
      <vt:lpstr>9. Which of the following is considered a carnivore?</vt:lpstr>
      <vt:lpstr>10. Which is not a product of respiration?</vt:lpstr>
      <vt:lpstr>11. Organisms that feed on dead/decaying remains of other organisms are called:</vt:lpstr>
      <vt:lpstr>12. CO2  is :</vt:lpstr>
      <vt:lpstr>13. Which of the following is the correct equation for respiration?</vt:lpstr>
      <vt:lpstr>14. What part of the cell does respiration occur in?</vt:lpstr>
      <vt:lpstr>15. Put the following categories in chronological order from the beginning of the food chain to the end: </vt:lpstr>
      <vt:lpstr>16. Organisms depend on plants for two primary reasons. What are they?</vt:lpstr>
      <vt:lpstr>17. Organisms that eat only producers are called:</vt:lpstr>
      <vt:lpstr>18. Which of the following is considered an herbivore?</vt:lpstr>
      <vt:lpstr>19. What part of the cell does photosynthesis occur in?</vt:lpstr>
      <vt:lpstr>20. Which of the following is the correct equation for photosynthesis?</vt:lpstr>
      <vt:lpstr>21. Organisms that eat both consumers and producers are called:</vt:lpstr>
      <vt:lpstr>22. Which of the following is considered a omnivore?</vt:lpstr>
      <vt:lpstr>23. How much energy is passed up the food chain at each level?</vt:lpstr>
      <vt:lpstr>24. Organisms that eat only consumers are called:</vt:lpstr>
      <vt:lpstr>25. Organisms that break down dead/decaying remains of other organisms are called:</vt:lpstr>
      <vt:lpstr>Which is NOT a reactant in photosynthesis?</vt:lpstr>
      <vt:lpstr>How are photosynthesis and respiration complementary reactions?</vt:lpstr>
      <vt:lpstr>Which of the following is considered a producer?</vt:lpstr>
      <vt:lpstr>C6H12O6     is :</vt:lpstr>
      <vt:lpstr>According to this food web, what two organisms does the fox eat?</vt:lpstr>
      <vt:lpstr>Put the following statements in chronological order: (assign each letter a # 1-4)</vt:lpstr>
      <vt:lpstr>What is the main source of energy for all of life on Earth?</vt:lpstr>
      <vt:lpstr>During respiration, food energy is turned into chemical energy called:</vt:lpstr>
      <vt:lpstr>Which of the following is considered a carnivore?</vt:lpstr>
      <vt:lpstr>Which is not a product of respiration?</vt:lpstr>
      <vt:lpstr>Organisms that feed on dead/decaying remains of other organisms are called:</vt:lpstr>
      <vt:lpstr>CO2  is :</vt:lpstr>
      <vt:lpstr>Which of the following is the correct equation for respiration?</vt:lpstr>
      <vt:lpstr>What part of the cell does respiration occur in?</vt:lpstr>
      <vt:lpstr>Put the following categories in chronological order from the beginning of the food chain to the end: (assign each letter a # 1-4)</vt:lpstr>
      <vt:lpstr>Organisms depend on plants for two primary reasons. What are they?</vt:lpstr>
      <vt:lpstr>Organisms that eat only producers are called:</vt:lpstr>
      <vt:lpstr>Which of the following is considered an herbivore?</vt:lpstr>
      <vt:lpstr>What part of the cell does photosynthesis occur in?</vt:lpstr>
      <vt:lpstr>Which of the following is the correct equation for photosynthesis?</vt:lpstr>
      <vt:lpstr>Organisms that eat both consumers and producers are called:</vt:lpstr>
      <vt:lpstr>Which of the following is considered a omnivore?</vt:lpstr>
      <vt:lpstr>How much energy is passed up the food chain at each level?</vt:lpstr>
      <vt:lpstr>Organisms that eat only consumers are called:</vt:lpstr>
      <vt:lpstr>25. Organisms that break down dead/decaying remains of other organisms are called:</vt:lpstr>
    </vt:vector>
  </TitlesOfParts>
  <Company>Christina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Pre-Test Review Get out a blank sheet of notebook paper! Put away all electronics and notes!</dc:title>
  <dc:creator>REASIN ANDREA</dc:creator>
  <cp:lastModifiedBy>REASIN ANDREA</cp:lastModifiedBy>
  <cp:revision>43</cp:revision>
  <cp:lastPrinted>2018-03-26T17:02:49Z</cp:lastPrinted>
  <dcterms:created xsi:type="dcterms:W3CDTF">2018-03-26T11:06:30Z</dcterms:created>
  <dcterms:modified xsi:type="dcterms:W3CDTF">2018-11-09T18:31:10Z</dcterms:modified>
</cp:coreProperties>
</file>